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9" r:id="rId4"/>
    <p:sldId id="258" r:id="rId5"/>
    <p:sldId id="265" r:id="rId6"/>
    <p:sldId id="257" r:id="rId7"/>
    <p:sldId id="259" r:id="rId8"/>
    <p:sldId id="266" r:id="rId9"/>
    <p:sldId id="260" r:id="rId10"/>
    <p:sldId id="262" r:id="rId11"/>
    <p:sldId id="270" r:id="rId12"/>
    <p:sldId id="268" r:id="rId13"/>
    <p:sldId id="263" r:id="rId14"/>
    <p:sldId id="264" r:id="rId15"/>
    <p:sldId id="272" r:id="rId16"/>
    <p:sldId id="273" r:id="rId17"/>
    <p:sldId id="277" r:id="rId18"/>
    <p:sldId id="274" r:id="rId19"/>
    <p:sldId id="276" r:id="rId20"/>
    <p:sldId id="278" r:id="rId21"/>
    <p:sldId id="280" r:id="rId22"/>
    <p:sldId id="279" r:id="rId23"/>
    <p:sldId id="281" r:id="rId24"/>
    <p:sldId id="282" r:id="rId25"/>
    <p:sldId id="283" r:id="rId26"/>
    <p:sldId id="284" r:id="rId27"/>
    <p:sldId id="285" r:id="rId28"/>
    <p:sldId id="286" r:id="rId2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gif>
</file>

<file path=ppt/media/image17.gif>
</file>

<file path=ppt/media/image2.png>
</file>

<file path=ppt/media/image3.gif>
</file>

<file path=ppt/media/image4.png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16A594-AD5B-E59E-89DA-355AB5247B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7B3157-8881-66A5-7BBD-03CF84A056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BB4B6D-7A8D-6EDB-0EBC-A151DA9F3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7BD174-0467-DDB3-9FE3-B0F338589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986569-472F-EC2B-E6E2-55697ED52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176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4EC8C9-5C1B-9629-1075-1A6B0CE4D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7B9F72A-DE37-74BB-925D-1BD299F033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88E063-A3FE-3BD5-B020-EC5F36C47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13D20B-277F-BC67-3DC7-3526B0E3B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90B95F-44EA-7BD5-6E11-453C3B42E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9365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EF0A209-1116-321B-5A96-71C6F06AC7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61EAB61-AD81-FF42-DAF6-92992D5CB8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83A1DDE-72E2-71D9-7F3D-1DC3ADD32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7DEA42-A549-C662-2295-85A3AF972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758648-E497-1D1E-5855-C60359803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9254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A347F1-E961-333C-E7DA-8E299DAD7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11DDBF-B444-5206-3731-CF6F26FE4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3F2DE5-3F32-3F4E-9450-434B8BF21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684CAC-76A2-CDF7-1812-A0C7BBF39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297F4B-5044-EC62-FC28-BE173F003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5316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DDCAA9-80D2-60FF-3770-B6F7C5715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B213A42-A1DD-C520-D733-3D03AE283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9B510F-CDCC-906C-67FB-72187A15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29F3B8-373E-7177-C2CC-A9F0E8E61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0C39F3-4CF3-5555-EACA-2582424B7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60451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AF2A4B-F6FF-430C-3386-57C3E6D14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531A1D-1DAE-3887-D47D-7C6214CC3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1909110-7CD8-FCBE-B102-5AE13DF560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3EADD7-EF30-EC45-76FE-926C883A8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9DD45F8-BCE9-4AC0-6947-A0990D0D8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4C1276B-E64D-0875-78B9-8963609D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2125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DE97F7-F601-0095-5006-F8233517E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4D3B23-33A5-2CDF-98E3-92E36E894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5520B56-21A8-6070-D852-37B1ECAD1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824D3E6-102A-8711-FB27-2C8B9C62C9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DE644B4-D36D-0414-2DBF-CB06E93143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24B129-43CD-7E5A-8FFD-EE3CC2722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C807236-82FD-7A33-DE70-1BDB395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2B91304-A69F-023F-C311-CD83905F2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0583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A66112-849C-D35D-00CE-65224F17C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2B46987-2AAA-8D8A-D225-8CB4D3BBD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11F5FDB-8AAE-F33E-156E-BFFA9105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3AAAAE5-F0A8-6BD6-E64C-0411F0444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7882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0ACB63C-8841-DF16-3B23-1126D09FE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2B8D452-C5D0-C867-BF51-0121E2F5B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A7C769A-0D48-6216-4193-AC201457A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1745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B769F8-2C26-358B-0B5A-095CAA896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A8B04E-356B-2434-8AEE-D1D5F60F3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A2B3C61-9DD3-9A52-7202-202A912256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8F603F-2365-52B1-385C-370D00FD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1BFB8C-1059-88D8-19EA-E601C76EB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BF48B6-1DE7-007A-6101-993D2FE00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2845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4934FE-213D-2BD4-B6AD-8F28B91A2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ECACFAE-1609-1A75-D7EB-ED077D5040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B4F485C-F8B2-3383-747B-803786E30B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4DC39C0-43F7-4E38-F4BD-C98C5DCCE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1FAAE8-791F-661B-D855-E5A792709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9F65007-5F35-1C64-6F92-A431282C2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2306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09F29F2-F07D-0D1A-1AB8-A829FEA6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90701F1-8160-5EFE-3D1E-A1E304527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653EC9A-910E-E81A-D835-ACFA836CAE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BFC94-569B-4DEE-97E6-B16EFA788366}" type="datetimeFigureOut">
              <a:rPr lang="es-ES" smtClean="0"/>
              <a:t>07/01/2024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D3BE06-DE11-6144-A427-D15C43439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9FEA07-0753-6797-D6F3-EB310C1D17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305D2-0316-4174-85D2-E4EA6068D21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254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reame una imagen que fusione las palabras &quot;grey&quot; y &quot;green&quot; con el titulo &quot;from grey to green&quot; y que las palabas sean de color gris y verde, respectivamente. &quot;grey&quot; se refiere a energía fósil y &quot;green&quot; a energía renovable. Que aparezca el mapa de España">
            <a:extLst>
              <a:ext uri="{FF2B5EF4-FFF2-40B4-BE49-F238E27FC236}">
                <a16:creationId xmlns:a16="http://schemas.microsoft.com/office/drawing/2014/main" id="{1BFB2411-CE3C-CF21-7D72-665549B24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236" y="0"/>
            <a:ext cx="6858002" cy="685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CBA54F4-CC65-3255-26BE-A628754DEF1E}"/>
              </a:ext>
            </a:extLst>
          </p:cNvPr>
          <p:cNvSpPr txBox="1"/>
          <p:nvPr/>
        </p:nvSpPr>
        <p:spPr>
          <a:xfrm>
            <a:off x="6883879" y="5355747"/>
            <a:ext cx="53081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/>
              <a:t>Rogelio García Álvarez</a:t>
            </a:r>
          </a:p>
          <a:p>
            <a:r>
              <a:rPr lang="en-US" sz="2400" b="1" dirty="0"/>
              <a:t>EDA Bootcamp Data Science 2023-2024</a:t>
            </a:r>
          </a:p>
          <a:p>
            <a:r>
              <a:rPr lang="es-ES" sz="2400" b="1" dirty="0"/>
              <a:t>XX/01/2024</a:t>
            </a:r>
          </a:p>
        </p:txBody>
      </p:sp>
    </p:spTree>
    <p:extLst>
      <p:ext uri="{BB962C8B-B14F-4D97-AF65-F5344CB8AC3E}">
        <p14:creationId xmlns:p14="http://schemas.microsoft.com/office/powerpoint/2010/main" val="3108641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Generación de energía renovable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¿Qué tipo de energía renovable se ha generado en los últimos 10 años y en qué medida? </a:t>
            </a:r>
          </a:p>
        </p:txBody>
      </p:sp>
    </p:spTree>
    <p:extLst>
      <p:ext uri="{BB962C8B-B14F-4D97-AF65-F5344CB8AC3E}">
        <p14:creationId xmlns:p14="http://schemas.microsoft.com/office/powerpoint/2010/main" val="1646888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Generación de energía renovable en España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D622092-0BAE-042F-5FFE-F83746EA0B81}"/>
              </a:ext>
            </a:extLst>
          </p:cNvPr>
          <p:cNvSpPr txBox="1"/>
          <p:nvPr/>
        </p:nvSpPr>
        <p:spPr>
          <a:xfrm>
            <a:off x="1217392" y="5075489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1. Aumento de producción de energía solar y eólica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061AB79-1083-F494-5A71-35D505AA22EC}"/>
              </a:ext>
            </a:extLst>
          </p:cNvPr>
          <p:cNvSpPr txBox="1"/>
          <p:nvPr/>
        </p:nvSpPr>
        <p:spPr>
          <a:xfrm>
            <a:off x="1217389" y="549825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2. Disminución de producción de energía hidráulica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29B7E4F-2603-8889-8C47-9C6119665896}"/>
              </a:ext>
            </a:extLst>
          </p:cNvPr>
          <p:cNvSpPr txBox="1"/>
          <p:nvPr/>
        </p:nvSpPr>
        <p:spPr>
          <a:xfrm>
            <a:off x="1217389" y="5900667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3. Mayor producción de energía eólica e hidráulica en torno al primer trimestre de cada año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68428E4-155A-5345-F19C-E0FF58E20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589" y="1159319"/>
            <a:ext cx="10334822" cy="383740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9498366-8640-BF5C-F68E-4FB37890AE3B}"/>
              </a:ext>
            </a:extLst>
          </p:cNvPr>
          <p:cNvSpPr txBox="1"/>
          <p:nvPr/>
        </p:nvSpPr>
        <p:spPr>
          <a:xfrm>
            <a:off x="1217389" y="6348767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4. Mayor producción de energía solar en torno al segundo/tercer trimestre de cada año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¿Qué tipo de energía renovable se ha generado en los últimos 10 años y en qué medida? </a:t>
            </a:r>
          </a:p>
        </p:txBody>
      </p:sp>
    </p:spTree>
    <p:extLst>
      <p:ext uri="{BB962C8B-B14F-4D97-AF65-F5344CB8AC3E}">
        <p14:creationId xmlns:p14="http://schemas.microsoft.com/office/powerpoint/2010/main" val="395011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14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B4F282-E5A8-5A4A-490B-936CB442A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renovable en España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93C07EE-033B-850B-A745-727680D1787C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¿Cómo ha cambiado la generación de energía renovable en los últimos 10 años? </a:t>
            </a:r>
          </a:p>
        </p:txBody>
      </p:sp>
    </p:spTree>
    <p:extLst>
      <p:ext uri="{BB962C8B-B14F-4D97-AF65-F5344CB8AC3E}">
        <p14:creationId xmlns:p14="http://schemas.microsoft.com/office/powerpoint/2010/main" val="4146690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B4F282-E5A8-5A4A-490B-936CB442A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renovable en España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E378001-6B9D-E178-4DB1-706860405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518" y="2282169"/>
            <a:ext cx="7098574" cy="354928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9372D40A-74BF-FA80-528E-90C317167D7F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¿Cómo ha cambiado la generación de energía renovable en los últimos 10 años? </a:t>
            </a:r>
          </a:p>
        </p:txBody>
      </p:sp>
    </p:spTree>
    <p:extLst>
      <p:ext uri="{BB962C8B-B14F-4D97-AF65-F5344CB8AC3E}">
        <p14:creationId xmlns:p14="http://schemas.microsoft.com/office/powerpoint/2010/main" val="467114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6D2C9B2F-CD15-B69C-EFA1-77571B527B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402"/>
          <a:stretch/>
        </p:blipFill>
        <p:spPr>
          <a:xfrm>
            <a:off x="6025647" y="1686536"/>
            <a:ext cx="5725248" cy="285402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D6021B3-5E25-F43D-9570-B7006C898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88" y="1686536"/>
            <a:ext cx="5725248" cy="285402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B4F282-E5A8-5A4A-490B-936CB442A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renovable en España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500EFE2-4006-9A7D-1EB6-ACBCA35BC78E}"/>
              </a:ext>
            </a:extLst>
          </p:cNvPr>
          <p:cNvSpPr txBox="1"/>
          <p:nvPr/>
        </p:nvSpPr>
        <p:spPr>
          <a:xfrm>
            <a:off x="743661" y="5553067"/>
            <a:ext cx="1130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Disminución de ∼20% del peso de la energía hidráulica y aumento de </a:t>
            </a:r>
            <a:r>
              <a:rPr lang="es-ES" dirty="0">
                <a:latin typeface="arial" panose="020B0604020202020204" pitchFamily="34" charset="0"/>
              </a:rPr>
              <a:t>∼</a:t>
            </a:r>
            <a:r>
              <a:rPr lang="es-ES" dirty="0"/>
              <a:t>20% del peso de la energía solar</a:t>
            </a:r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2A8E1A65-3972-2C1E-C294-DCA371CDC372}"/>
              </a:ext>
            </a:extLst>
          </p:cNvPr>
          <p:cNvSpPr/>
          <p:nvPr/>
        </p:nvSpPr>
        <p:spPr>
          <a:xfrm rot="16200000">
            <a:off x="6134823" y="2383046"/>
            <a:ext cx="508959" cy="15829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F042707-7AE1-8678-3E01-58A59EB168FB}"/>
              </a:ext>
            </a:extLst>
          </p:cNvPr>
          <p:cNvSpPr txBox="1"/>
          <p:nvPr/>
        </p:nvSpPr>
        <p:spPr>
          <a:xfrm>
            <a:off x="743661" y="4911678"/>
            <a:ext cx="9783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peso de la energía eólica en el mix energético renovable se mantiene prácticamente constante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3B547F9-F18C-4784-BE11-C5D94D23299C}"/>
              </a:ext>
            </a:extLst>
          </p:cNvPr>
          <p:cNvSpPr txBox="1"/>
          <p:nvPr/>
        </p:nvSpPr>
        <p:spPr>
          <a:xfrm>
            <a:off x="838200" y="658602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¿Cómo ha cambiado la generación de energía renovable en los últimos 10 años? </a:t>
            </a:r>
          </a:p>
        </p:txBody>
      </p:sp>
    </p:spTree>
    <p:extLst>
      <p:ext uri="{BB962C8B-B14F-4D97-AF65-F5344CB8AC3E}">
        <p14:creationId xmlns:p14="http://schemas.microsoft.com/office/powerpoint/2010/main" val="3417247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 animBg="1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renovable en España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CD7A1E9-DA16-ED39-F3FE-84CD9ECF0FD7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¿Por qué hay un “aplanamiento” en la generación de energía renovable? </a:t>
            </a:r>
          </a:p>
        </p:txBody>
      </p:sp>
    </p:spTree>
    <p:extLst>
      <p:ext uri="{BB962C8B-B14F-4D97-AF65-F5344CB8AC3E}">
        <p14:creationId xmlns:p14="http://schemas.microsoft.com/office/powerpoint/2010/main" val="2940302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renovable en España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CD7A1E9-DA16-ED39-F3FE-84CD9ECF0FD7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¿Por qué hay un “aplanamiento” en la generación de energía renovable?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C414115-3788-BB15-C357-FBD373C465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4" b="-1"/>
          <a:stretch/>
        </p:blipFill>
        <p:spPr>
          <a:xfrm>
            <a:off x="2513461" y="1322836"/>
            <a:ext cx="7165078" cy="355696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E6C97D0-7805-708E-53DC-8ED8F4A33099}"/>
              </a:ext>
            </a:extLst>
          </p:cNvPr>
          <p:cNvSpPr txBox="1"/>
          <p:nvPr/>
        </p:nvSpPr>
        <p:spPr>
          <a:xfrm>
            <a:off x="812319" y="5535164"/>
            <a:ext cx="10678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La generación de energía solar es significativa a partir de 2020 y contribuye en mayor medida a estabilizar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2B5D12F-71FD-7A69-4D09-C64BAA69A420}"/>
              </a:ext>
            </a:extLst>
          </p:cNvPr>
          <p:cNvSpPr txBox="1"/>
          <p:nvPr/>
        </p:nvSpPr>
        <p:spPr>
          <a:xfrm>
            <a:off x="838198" y="5101255"/>
            <a:ext cx="9783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Existe estacionalidad en la generación de energía renovable</a:t>
            </a:r>
          </a:p>
        </p:txBody>
      </p:sp>
    </p:spTree>
    <p:extLst>
      <p:ext uri="{BB962C8B-B14F-4D97-AF65-F5344CB8AC3E}">
        <p14:creationId xmlns:p14="http://schemas.microsoft.com/office/powerpoint/2010/main" val="362371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renovable en España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CD7A1E9-DA16-ED39-F3FE-84CD9ECF0FD7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¿Por qué hay un aumento significativo en la generación de energía solar? </a:t>
            </a:r>
          </a:p>
        </p:txBody>
      </p:sp>
    </p:spTree>
    <p:extLst>
      <p:ext uri="{BB962C8B-B14F-4D97-AF65-F5344CB8AC3E}">
        <p14:creationId xmlns:p14="http://schemas.microsoft.com/office/powerpoint/2010/main" val="2903583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renovable en España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CD7A1E9-DA16-ED39-F3FE-84CD9ECF0FD7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¿Por qué hay un aumento significativo en la generación de energía solar?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C67EECE-3939-8E4C-277C-4E033FA39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305" y="1812938"/>
            <a:ext cx="9167005" cy="305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652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renovable en España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CD7A1E9-DA16-ED39-F3FE-84CD9ECF0FD7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¿Por qué hay un aumento significativo en la generación de energía solar?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3CE0132-AF0A-0F67-A323-380B75CCF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91" y="4279078"/>
            <a:ext cx="7124108" cy="237470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3EC7239-4854-ABD9-7903-48E5E6A84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91" y="1080978"/>
            <a:ext cx="7128889" cy="2374703"/>
          </a:xfrm>
          <a:prstGeom prst="rect">
            <a:avLst/>
          </a:prstGeom>
        </p:spPr>
      </p:pic>
      <p:sp>
        <p:nvSpPr>
          <p:cNvPr id="9" name="Flecha: hacia abajo 8">
            <a:extLst>
              <a:ext uri="{FF2B5EF4-FFF2-40B4-BE49-F238E27FC236}">
                <a16:creationId xmlns:a16="http://schemas.microsoft.com/office/drawing/2014/main" id="{04454F4A-1D18-BCC7-473F-760ABAEA0AFD}"/>
              </a:ext>
            </a:extLst>
          </p:cNvPr>
          <p:cNvSpPr/>
          <p:nvPr/>
        </p:nvSpPr>
        <p:spPr>
          <a:xfrm>
            <a:off x="3842665" y="3523589"/>
            <a:ext cx="508959" cy="7433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566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67281BE-287C-E815-3252-A00179029806}"/>
              </a:ext>
            </a:extLst>
          </p:cNvPr>
          <p:cNvSpPr txBox="1"/>
          <p:nvPr/>
        </p:nvSpPr>
        <p:spPr>
          <a:xfrm>
            <a:off x="871268" y="768401"/>
            <a:ext cx="7850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Indice</a:t>
            </a:r>
            <a:r>
              <a:rPr lang="es-ES" dirty="0"/>
              <a:t>?</a:t>
            </a:r>
          </a:p>
          <a:p>
            <a:r>
              <a:rPr lang="es-ES" dirty="0"/>
              <a:t>Explicación del EDA</a:t>
            </a:r>
          </a:p>
        </p:txBody>
      </p:sp>
    </p:spTree>
    <p:extLst>
      <p:ext uri="{BB962C8B-B14F-4D97-AF65-F5344CB8AC3E}">
        <p14:creationId xmlns:p14="http://schemas.microsoft.com/office/powerpoint/2010/main" val="32263145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Condiciones meteorológicas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¿Cuáles son las principales plantas de producción de energía hidráulica en España? </a:t>
            </a:r>
          </a:p>
        </p:txBody>
      </p:sp>
    </p:spTree>
    <p:extLst>
      <p:ext uri="{BB962C8B-B14F-4D97-AF65-F5344CB8AC3E}">
        <p14:creationId xmlns:p14="http://schemas.microsoft.com/office/powerpoint/2010/main" val="659459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Condiciones meteorológicas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¿Cuales son las regiones de España donde se acumula mas precipitación de lluvia? </a:t>
            </a:r>
          </a:p>
        </p:txBody>
      </p:sp>
    </p:spTree>
    <p:extLst>
      <p:ext uri="{BB962C8B-B14F-4D97-AF65-F5344CB8AC3E}">
        <p14:creationId xmlns:p14="http://schemas.microsoft.com/office/powerpoint/2010/main" val="2678754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Condiciones meteorológicas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¿Cuales son las regiones de España donde se acumula mas precipitación de lluvia?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09BA9E1-BD86-63A4-ABE9-DF925E0BA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688" y="1443516"/>
            <a:ext cx="5294623" cy="39709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29336D9-D5F5-36DC-E847-907C52A36AE3}"/>
              </a:ext>
            </a:extLst>
          </p:cNvPr>
          <p:cNvSpPr txBox="1"/>
          <p:nvPr/>
        </p:nvSpPr>
        <p:spPr>
          <a:xfrm>
            <a:off x="569343" y="5736566"/>
            <a:ext cx="9583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Mayormente en la mitad norte/noroeste y en algunas zonas del sur</a:t>
            </a:r>
          </a:p>
        </p:txBody>
      </p:sp>
    </p:spTree>
    <p:extLst>
      <p:ext uri="{BB962C8B-B14F-4D97-AF65-F5344CB8AC3E}">
        <p14:creationId xmlns:p14="http://schemas.microsoft.com/office/powerpoint/2010/main" val="204872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Condiciones meteorológicas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¿Cuáles son las principales plantas de producción de energía eólica en España? </a:t>
            </a:r>
          </a:p>
        </p:txBody>
      </p:sp>
    </p:spTree>
    <p:extLst>
      <p:ext uri="{BB962C8B-B14F-4D97-AF65-F5344CB8AC3E}">
        <p14:creationId xmlns:p14="http://schemas.microsoft.com/office/powerpoint/2010/main" val="15179191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Condiciones meteorológicas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¿Cuales son las regiones de España con mayor velocidad media del viento? </a:t>
            </a:r>
          </a:p>
        </p:txBody>
      </p:sp>
    </p:spTree>
    <p:extLst>
      <p:ext uri="{BB962C8B-B14F-4D97-AF65-F5344CB8AC3E}">
        <p14:creationId xmlns:p14="http://schemas.microsoft.com/office/powerpoint/2010/main" val="27311689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Condiciones meteorológicas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¿Cuales son las regiones de España con mayor velocidad media del viento?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C8A291F-4A6F-4FCC-90A6-4E419C97E8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353" y="1411766"/>
            <a:ext cx="5379289" cy="403446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5BBAC60-CA56-FF11-1B01-B45461DE67E1}"/>
              </a:ext>
            </a:extLst>
          </p:cNvPr>
          <p:cNvSpPr txBox="1"/>
          <p:nvPr/>
        </p:nvSpPr>
        <p:spPr>
          <a:xfrm>
            <a:off x="569343" y="5736566"/>
            <a:ext cx="9583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 hay zonas claramente predominantes, a excepción de las zonas costeras</a:t>
            </a:r>
          </a:p>
        </p:txBody>
      </p:sp>
    </p:spTree>
    <p:extLst>
      <p:ext uri="{BB962C8B-B14F-4D97-AF65-F5344CB8AC3E}">
        <p14:creationId xmlns:p14="http://schemas.microsoft.com/office/powerpoint/2010/main" val="223056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Condiciones meteorológicas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¿Cuáles son las principales plantas de producción de energía solar en España? </a:t>
            </a:r>
          </a:p>
        </p:txBody>
      </p:sp>
    </p:spTree>
    <p:extLst>
      <p:ext uri="{BB962C8B-B14F-4D97-AF65-F5344CB8AC3E}">
        <p14:creationId xmlns:p14="http://schemas.microsoft.com/office/powerpoint/2010/main" val="2640583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Condiciones meteorológicas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¿Cuales son las regiones de España con mayor insolación media? </a:t>
            </a:r>
          </a:p>
        </p:txBody>
      </p:sp>
    </p:spTree>
    <p:extLst>
      <p:ext uri="{BB962C8B-B14F-4D97-AF65-F5344CB8AC3E}">
        <p14:creationId xmlns:p14="http://schemas.microsoft.com/office/powerpoint/2010/main" val="40001799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Condiciones meteorológicas en España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E0E757F-89B9-D558-92D3-060719FB7E80}"/>
              </a:ext>
            </a:extLst>
          </p:cNvPr>
          <p:cNvSpPr txBox="1"/>
          <p:nvPr/>
        </p:nvSpPr>
        <p:spPr>
          <a:xfrm>
            <a:off x="838200" y="661418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¿Cuales son las regiones de España con mayor insolación media?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F57B941-D248-E320-740D-9FEDF96BB2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794" y="1488595"/>
            <a:ext cx="5174412" cy="388080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41D278A-1D25-886D-59A4-93C53992932E}"/>
              </a:ext>
            </a:extLst>
          </p:cNvPr>
          <p:cNvSpPr txBox="1"/>
          <p:nvPr/>
        </p:nvSpPr>
        <p:spPr>
          <a:xfrm>
            <a:off x="569343" y="5736566"/>
            <a:ext cx="9583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Casi todas las regiones, excepto la noroeste</a:t>
            </a:r>
          </a:p>
        </p:txBody>
      </p:sp>
    </p:spTree>
    <p:extLst>
      <p:ext uri="{BB962C8B-B14F-4D97-AF65-F5344CB8AC3E}">
        <p14:creationId xmlns:p14="http://schemas.microsoft.com/office/powerpoint/2010/main" val="2276039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Generación de energía en España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061AB79-1083-F494-5A71-35D505AA22EC}"/>
              </a:ext>
            </a:extLst>
          </p:cNvPr>
          <p:cNvSpPr txBox="1"/>
          <p:nvPr/>
        </p:nvSpPr>
        <p:spPr>
          <a:xfrm>
            <a:off x="838198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¿Qué tipo de energía se ha generado en los últimos 10 años y en qué medida? </a:t>
            </a:r>
          </a:p>
        </p:txBody>
      </p:sp>
    </p:spTree>
    <p:extLst>
      <p:ext uri="{BB962C8B-B14F-4D97-AF65-F5344CB8AC3E}">
        <p14:creationId xmlns:p14="http://schemas.microsoft.com/office/powerpoint/2010/main" val="35374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Generación de energía en España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D622092-0BAE-042F-5FFE-F83746EA0B81}"/>
              </a:ext>
            </a:extLst>
          </p:cNvPr>
          <p:cNvSpPr txBox="1"/>
          <p:nvPr/>
        </p:nvSpPr>
        <p:spPr>
          <a:xfrm>
            <a:off x="1148381" y="5109742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1. Aumento de producción de energía renovable y disminución de producción de energía fósil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061AB79-1083-F494-5A71-35D505AA22EC}"/>
              </a:ext>
            </a:extLst>
          </p:cNvPr>
          <p:cNvSpPr txBox="1"/>
          <p:nvPr/>
        </p:nvSpPr>
        <p:spPr>
          <a:xfrm>
            <a:off x="1148378" y="5522331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2. Producción generalmente estable de energía nuclear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29B7E4F-2603-8889-8C47-9C6119665896}"/>
              </a:ext>
            </a:extLst>
          </p:cNvPr>
          <p:cNvSpPr txBox="1"/>
          <p:nvPr/>
        </p:nvSpPr>
        <p:spPr>
          <a:xfrm>
            <a:off x="1148378" y="5934920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3. El patrón de picos y valles de la energía renovable y la energía fósil es inverso en muchos periodos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8DA0422-7897-9B15-8654-1BAD64D0A4ED}"/>
              </a:ext>
            </a:extLst>
          </p:cNvPr>
          <p:cNvSpPr txBox="1"/>
          <p:nvPr/>
        </p:nvSpPr>
        <p:spPr>
          <a:xfrm>
            <a:off x="1148378" y="6383020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4. “Aplanamiento” entre picos y valles en la generación de energía renovable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6A60B9E-C5A3-0439-0D56-61294A760BC3}"/>
              </a:ext>
            </a:extLst>
          </p:cNvPr>
          <p:cNvSpPr txBox="1"/>
          <p:nvPr/>
        </p:nvSpPr>
        <p:spPr>
          <a:xfrm>
            <a:off x="838198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¿Qué tipo de energía se ha generado en los últimos 10 años y en qué medida? 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10D183C-5878-364E-B2BF-67E97B211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472" y="1148282"/>
            <a:ext cx="10205055" cy="379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65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14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B4F282-E5A8-5A4A-490B-936CB442A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en España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93C07EE-033B-850B-A745-727680D1787C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¿Cómo ha cambiado la generación de energía en los últimos 10 años? </a:t>
            </a:r>
          </a:p>
        </p:txBody>
      </p:sp>
    </p:spTree>
    <p:extLst>
      <p:ext uri="{BB962C8B-B14F-4D97-AF65-F5344CB8AC3E}">
        <p14:creationId xmlns:p14="http://schemas.microsoft.com/office/powerpoint/2010/main" val="4156323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62825E68-194B-8295-366A-25FE5FBBC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392" y="1692168"/>
            <a:ext cx="7904831" cy="3952417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B4F282-E5A8-5A4A-490B-936CB442A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en España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727717E-6344-62FE-6AB6-261438746042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¿Cómo ha cambiado la generación de energía en los últimos 10 años? </a:t>
            </a:r>
          </a:p>
        </p:txBody>
      </p:sp>
    </p:spTree>
    <p:extLst>
      <p:ext uri="{BB962C8B-B14F-4D97-AF65-F5344CB8AC3E}">
        <p14:creationId xmlns:p14="http://schemas.microsoft.com/office/powerpoint/2010/main" val="391552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227764A-B68E-84D2-73F8-DC7FBFB6B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48" y="1692167"/>
            <a:ext cx="5821606" cy="291080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B4F282-E5A8-5A4A-490B-936CB442A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en España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11A83BB-2D8B-B930-15C8-622AE32D6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2168"/>
            <a:ext cx="5827438" cy="291080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F500EFE2-4006-9A7D-1EB6-ACBCA35BC78E}"/>
              </a:ext>
            </a:extLst>
          </p:cNvPr>
          <p:cNvSpPr txBox="1"/>
          <p:nvPr/>
        </p:nvSpPr>
        <p:spPr>
          <a:xfrm>
            <a:off x="812317" y="6011916"/>
            <a:ext cx="9783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Disminución de ∼10% del peso de la energía fósil y aumento de </a:t>
            </a:r>
            <a:r>
              <a:rPr lang="es-ES" dirty="0">
                <a:latin typeface="arial" panose="020B0604020202020204" pitchFamily="34" charset="0"/>
              </a:rPr>
              <a:t>∼</a:t>
            </a:r>
            <a:r>
              <a:rPr lang="es-ES" dirty="0"/>
              <a:t>10% del peso de la energía renovable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A57EFD8-B4AA-B3EA-8BC0-58F466E86105}"/>
              </a:ext>
            </a:extLst>
          </p:cNvPr>
          <p:cNvSpPr txBox="1"/>
          <p:nvPr/>
        </p:nvSpPr>
        <p:spPr>
          <a:xfrm>
            <a:off x="812318" y="5283664"/>
            <a:ext cx="9783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El peso de la energía nuclear en el mix energético se mantiene prácticamente constante</a:t>
            </a:r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2A8E1A65-3972-2C1E-C294-DCA371CDC372}"/>
              </a:ext>
            </a:extLst>
          </p:cNvPr>
          <p:cNvSpPr/>
          <p:nvPr/>
        </p:nvSpPr>
        <p:spPr>
          <a:xfrm rot="16200000">
            <a:off x="6163181" y="2365733"/>
            <a:ext cx="508959" cy="15829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E2D3477-7834-05E9-894F-004A988BA050}"/>
              </a:ext>
            </a:extLst>
          </p:cNvPr>
          <p:cNvSpPr txBox="1"/>
          <p:nvPr/>
        </p:nvSpPr>
        <p:spPr>
          <a:xfrm>
            <a:off x="812317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¿Cómo ha cambiado la generación de energía en los últimos 10 años? </a:t>
            </a:r>
          </a:p>
        </p:txBody>
      </p:sp>
    </p:spTree>
    <p:extLst>
      <p:ext uri="{BB962C8B-B14F-4D97-AF65-F5344CB8AC3E}">
        <p14:creationId xmlns:p14="http://schemas.microsoft.com/office/powerpoint/2010/main" val="540715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B4F282-E5A8-5A4A-490B-936CB442A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en España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93C07EE-033B-850B-A745-727680D1787C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¿Hasta qué punto se complementan la energía renovable y la energía fósil? </a:t>
            </a:r>
          </a:p>
        </p:txBody>
      </p:sp>
    </p:spTree>
    <p:extLst>
      <p:ext uri="{BB962C8B-B14F-4D97-AF65-F5344CB8AC3E}">
        <p14:creationId xmlns:p14="http://schemas.microsoft.com/office/powerpoint/2010/main" val="1722711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B5DAB-3FB1-3CE1-E002-7D3D4A7C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66141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Mix energético en España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413C663-908C-9F2D-0F36-B72CC953653D}"/>
              </a:ext>
            </a:extLst>
          </p:cNvPr>
          <p:cNvSpPr txBox="1"/>
          <p:nvPr/>
        </p:nvSpPr>
        <p:spPr>
          <a:xfrm>
            <a:off x="838200" y="661418"/>
            <a:ext cx="975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¿Hasta qué punto se complementan la energía renovable y la energía fósil?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032843E-4EC4-B28A-8F1D-FAA4174DE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172" y="1692168"/>
            <a:ext cx="7931272" cy="396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5111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764</Words>
  <Application>Microsoft Office PowerPoint</Application>
  <PresentationFormat>Panorámica</PresentationFormat>
  <Paragraphs>74</Paragraphs>
  <Slides>28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3" baseType="lpstr">
      <vt:lpstr>arial</vt:lpstr>
      <vt:lpstr>arial</vt:lpstr>
      <vt:lpstr>Calibri</vt:lpstr>
      <vt:lpstr>Calibri Light</vt:lpstr>
      <vt:lpstr>Tema de Office</vt:lpstr>
      <vt:lpstr>Presentación de PowerPoint</vt:lpstr>
      <vt:lpstr>Presentación de PowerPoint</vt:lpstr>
      <vt:lpstr>Generación de energía en España</vt:lpstr>
      <vt:lpstr>Generación de energía en España</vt:lpstr>
      <vt:lpstr>Mix energético en España</vt:lpstr>
      <vt:lpstr>Mix energético en España</vt:lpstr>
      <vt:lpstr>Mix energético en España</vt:lpstr>
      <vt:lpstr>Mix energético en España</vt:lpstr>
      <vt:lpstr>Mix energético en España</vt:lpstr>
      <vt:lpstr>Generación de energía renovable en España</vt:lpstr>
      <vt:lpstr>Generación de energía renovable en España</vt:lpstr>
      <vt:lpstr>Mix energético renovable en España</vt:lpstr>
      <vt:lpstr>Mix energético renovable en España</vt:lpstr>
      <vt:lpstr>Mix energético renovable en España</vt:lpstr>
      <vt:lpstr>Mix energético renovable en España</vt:lpstr>
      <vt:lpstr>Mix energético renovable en España</vt:lpstr>
      <vt:lpstr>Mix energético renovable en España</vt:lpstr>
      <vt:lpstr>Mix energético renovable en España</vt:lpstr>
      <vt:lpstr>Mix energético renovable en España</vt:lpstr>
      <vt:lpstr>Condiciones meteorológicas en España</vt:lpstr>
      <vt:lpstr>Condiciones meteorológicas en España</vt:lpstr>
      <vt:lpstr>Condiciones meteorológicas en España</vt:lpstr>
      <vt:lpstr>Condiciones meteorológicas en España</vt:lpstr>
      <vt:lpstr>Condiciones meteorológicas en España</vt:lpstr>
      <vt:lpstr>Condiciones meteorológicas en España</vt:lpstr>
      <vt:lpstr>Condiciones meteorológicas en España</vt:lpstr>
      <vt:lpstr>Condiciones meteorológicas en España</vt:lpstr>
      <vt:lpstr>Condiciones meteorológicas en España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Garcia Alvarez, Rogelio</dc:creator>
  <cp:lastModifiedBy>Garcia Alvarez, Rogelio</cp:lastModifiedBy>
  <cp:revision>5</cp:revision>
  <dcterms:created xsi:type="dcterms:W3CDTF">2023-12-29T09:14:27Z</dcterms:created>
  <dcterms:modified xsi:type="dcterms:W3CDTF">2024-01-07T19:56:41Z</dcterms:modified>
</cp:coreProperties>
</file>

<file path=docProps/thumbnail.jpeg>
</file>